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media/image3.svg" ContentType="image/svg+xml"/>
  <Override PartName="/ppt/media/image5.svg" ContentType="image/svg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2"/>
  </p:notesMasterIdLst>
  <p:sldIdLst>
    <p:sldId id="827" r:id="rId3"/>
    <p:sldId id="838" r:id="rId4"/>
    <p:sldId id="904" r:id="rId5"/>
    <p:sldId id="902" r:id="rId6"/>
    <p:sldId id="909" r:id="rId7"/>
    <p:sldId id="910" r:id="rId8"/>
    <p:sldId id="914" r:id="rId9"/>
    <p:sldId id="915" r:id="rId10"/>
    <p:sldId id="916" r:id="rId11"/>
    <p:sldId id="932" r:id="rId12"/>
    <p:sldId id="927" r:id="rId13"/>
    <p:sldId id="917" r:id="rId14"/>
    <p:sldId id="918" r:id="rId15"/>
    <p:sldId id="919" r:id="rId16"/>
    <p:sldId id="920" r:id="rId17"/>
    <p:sldId id="921" r:id="rId18"/>
    <p:sldId id="922" r:id="rId19"/>
    <p:sldId id="923" r:id="rId20"/>
    <p:sldId id="924" r:id="rId21"/>
    <p:sldId id="925" r:id="rId22"/>
    <p:sldId id="926" r:id="rId23"/>
    <p:sldId id="928" r:id="rId24"/>
    <p:sldId id="929" r:id="rId25"/>
    <p:sldId id="930" r:id="rId26"/>
    <p:sldId id="950" r:id="rId27"/>
    <p:sldId id="954" r:id="rId28"/>
    <p:sldId id="836" r:id="rId29"/>
    <p:sldId id="854" r:id="rId30"/>
    <p:sldId id="837" r:id="rId31"/>
  </p:sldIdLst>
  <p:sldSz cx="12192000" cy="6858000"/>
  <p:notesSz cx="6858000" cy="9144000"/>
  <p:custDataLst>
    <p:tags r:id="rId3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istrator" initials="A" lastIdx="5" clrIdx="0"/>
  <p:cmAuthor id="2" name="作者" initials="作" lastIdx="0" clrIdx="1"/>
  <p:cmAuthor id="3" name="sharo" initials="s" lastIdx="1" clrIdx="2"/>
  <p:cmAuthor id="4" name="10107" initials="1" lastIdx="6" clrIdx="3"/>
  <p:cmAuthor id="5" name="销售四部直播06" initials="销" lastIdx="1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7" Type="http://schemas.openxmlformats.org/officeDocument/2006/relationships/tags" Target="tags/tag26.xml"/><Relationship Id="rId36" Type="http://schemas.openxmlformats.org/officeDocument/2006/relationships/commentAuthors" Target="commentAuthors.xml"/><Relationship Id="rId35" Type="http://schemas.openxmlformats.org/officeDocument/2006/relationships/tableStyles" Target="tableStyles.xml"/><Relationship Id="rId34" Type="http://schemas.openxmlformats.org/officeDocument/2006/relationships/viewProps" Target="viewProps.xml"/><Relationship Id="rId33" Type="http://schemas.openxmlformats.org/officeDocument/2006/relationships/presProps" Target="presProps.xml"/><Relationship Id="rId32" Type="http://schemas.openxmlformats.org/officeDocument/2006/relationships/notesMaster" Target="notesMasters/notesMaster1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1.jpe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图片 6" descr="E:\YiYi\王荟一\1王荟一\2018-3-2\李青元\2020-2021龙头股\2021\ppt 封面10-13.jpgppt 封面10-13"/>
          <p:cNvPicPr>
            <a:picLocks noChangeAspect="1"/>
          </p:cNvPicPr>
          <p:nvPr userDrawn="1"/>
        </p:nvPicPr>
        <p:blipFill>
          <a:blip r:embed="rId12"/>
          <a:srcRect/>
          <a:stretch>
            <a:fillRect/>
          </a:stretch>
        </p:blipFill>
        <p:spPr>
          <a:xfrm>
            <a:off x="635" y="1270"/>
            <a:ext cx="12190730" cy="685482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6.png"/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tags" Target="../tags/tag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9" Type="http://schemas.openxmlformats.org/officeDocument/2006/relationships/image" Target="../media/image30.png"/><Relationship Id="rId8" Type="http://schemas.openxmlformats.org/officeDocument/2006/relationships/image" Target="../media/image29.png"/><Relationship Id="rId7" Type="http://schemas.openxmlformats.org/officeDocument/2006/relationships/tags" Target="../tags/tag20.xml"/><Relationship Id="rId6" Type="http://schemas.openxmlformats.org/officeDocument/2006/relationships/tags" Target="../tags/tag19.xml"/><Relationship Id="rId5" Type="http://schemas.openxmlformats.org/officeDocument/2006/relationships/tags" Target="../tags/tag18.xml"/><Relationship Id="rId4" Type="http://schemas.openxmlformats.org/officeDocument/2006/relationships/tags" Target="../tags/tag17.xml"/><Relationship Id="rId3" Type="http://schemas.openxmlformats.org/officeDocument/2006/relationships/tags" Target="../tags/tag16.xml"/><Relationship Id="rId2" Type="http://schemas.openxmlformats.org/officeDocument/2006/relationships/image" Target="../media/image4.png"/><Relationship Id="rId10" Type="http://schemas.openxmlformats.org/officeDocument/2006/relationships/slideLayout" Target="../slideLayouts/slideLayout2.xml"/><Relationship Id="rId1" Type="http://schemas.openxmlformats.org/officeDocument/2006/relationships/tags" Target="../tags/tag1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1.jpeg"/></Relationships>
</file>

<file path=ppt/slides/_rels/slide2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tags" Target="../tags/tag25.xml"/><Relationship Id="rId5" Type="http://schemas.openxmlformats.org/officeDocument/2006/relationships/tags" Target="../tags/tag24.xml"/><Relationship Id="rId4" Type="http://schemas.openxmlformats.org/officeDocument/2006/relationships/tags" Target="../tags/tag23.xml"/><Relationship Id="rId3" Type="http://schemas.openxmlformats.org/officeDocument/2006/relationships/tags" Target="../tags/tag22.xml"/><Relationship Id="rId2" Type="http://schemas.openxmlformats.org/officeDocument/2006/relationships/image" Target="../media/image4.png"/><Relationship Id="rId1" Type="http://schemas.openxmlformats.org/officeDocument/2006/relationships/tags" Target="../tags/tag2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1" Type="http://schemas.openxmlformats.org/officeDocument/2006/relationships/tags" Target="../tags/tag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tags" Target="../tags/tag7.xml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tags" Target="../tags/tag14.xml"/><Relationship Id="rId5" Type="http://schemas.openxmlformats.org/officeDocument/2006/relationships/tags" Target="../tags/tag13.xml"/><Relationship Id="rId4" Type="http://schemas.openxmlformats.org/officeDocument/2006/relationships/tags" Target="../tags/tag12.xml"/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tags" Target="../tags/tag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" name="标题 8"/>
          <p:cNvSpPr/>
          <p:nvPr>
            <p:ph type="ctrTitle" idx="2"/>
            <p:custDataLst>
              <p:tags r:id="rId1"/>
            </p:custDataLst>
          </p:nvPr>
        </p:nvSpPr>
        <p:spPr>
          <a:xfrm>
            <a:off x="1764030" y="1380490"/>
            <a:ext cx="5079365" cy="1056005"/>
          </a:xfrm>
        </p:spPr>
        <p:txBody>
          <a:bodyPr>
            <a:normAutofit/>
          </a:bodyPr>
          <a:p>
            <a:pPr algn="l"/>
            <a:r>
              <a:rPr lang="zh-CN" altLang="en-US" sz="4900" b="1">
                <a:solidFill>
                  <a:srgbClr val="C00000"/>
                </a:solidFill>
                <a:latin typeface="方正黑体简体" panose="02000000000000000000" charset="-122"/>
                <a:ea typeface="方正黑体简体" panose="02000000000000000000" charset="-122"/>
              </a:rPr>
              <a:t>主升系列课程</a:t>
            </a:r>
            <a:r>
              <a:rPr lang="zh-CN" altLang="en-US" b="1"/>
              <a:t> </a:t>
            </a:r>
            <a:endParaRPr lang="zh-CN" altLang="en-US" b="1"/>
          </a:p>
        </p:txBody>
      </p:sp>
      <p:pic>
        <p:nvPicPr>
          <p:cNvPr id="23" name="图片 22" descr="趋势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12330" y="1591310"/>
            <a:ext cx="3172460" cy="317246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764030" y="3656965"/>
            <a:ext cx="480123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000" b="1">
                <a:solidFill>
                  <a:srgbClr val="C00000"/>
                </a:solidFill>
                <a:latin typeface="方正黑体简体" panose="02000000000000000000" charset="-122"/>
                <a:ea typeface="方正黑体简体" panose="02000000000000000000" charset="-122"/>
              </a:rPr>
              <a:t>收集表案例解析</a:t>
            </a:r>
            <a:endParaRPr lang="zh-CN" altLang="en-US" sz="4000" b="1">
              <a:solidFill>
                <a:srgbClr val="C00000"/>
              </a:solidFill>
              <a:latin typeface="方正黑体简体" panose="02000000000000000000" charset="-122"/>
              <a:ea typeface="方正黑体简体" panose="02000000000000000000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725170"/>
            <a:ext cx="11915140" cy="546163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733425"/>
            <a:ext cx="11894185" cy="545211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742315"/>
            <a:ext cx="11875135" cy="544322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725170"/>
            <a:ext cx="11932920" cy="546989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733425"/>
            <a:ext cx="11915140" cy="546163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751205"/>
            <a:ext cx="11855450" cy="543433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742315"/>
            <a:ext cx="11875135" cy="544322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716280"/>
            <a:ext cx="11932920" cy="546989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733425"/>
            <a:ext cx="11892915" cy="545147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742315"/>
            <a:ext cx="11913870" cy="5461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红色向右箭头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1035" y="767080"/>
            <a:ext cx="914400" cy="914400"/>
          </a:xfrm>
          <a:prstGeom prst="rect">
            <a:avLst/>
          </a:prstGeom>
        </p:spPr>
      </p:pic>
      <p:pic>
        <p:nvPicPr>
          <p:cNvPr id="3" name="图片 2" descr="红色向右箭头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22590" y="1242060"/>
            <a:ext cx="3395980" cy="3395980"/>
          </a:xfrm>
          <a:prstGeom prst="rect">
            <a:avLst/>
          </a:prstGeom>
        </p:spPr>
      </p:pic>
      <p:sp>
        <p:nvSpPr>
          <p:cNvPr id="173" name="Freeform 8"/>
          <p:cNvSpPr/>
          <p:nvPr>
            <p:custDataLst>
              <p:tags r:id="rId5"/>
            </p:custDataLst>
          </p:nvPr>
        </p:nvSpPr>
        <p:spPr>
          <a:xfrm>
            <a:off x="932186" y="1681653"/>
            <a:ext cx="223203" cy="222886"/>
          </a:xfrm>
          <a:custGeom>
            <a:avLst/>
            <a:gdLst>
              <a:gd name="connsiteX0" fmla="*/ 1 w 223203"/>
              <a:gd name="connsiteY0" fmla="*/ 0 h 222886"/>
              <a:gd name="connsiteX1" fmla="*/ 45721 w 223203"/>
              <a:gd name="connsiteY1" fmla="*/ 2 h 222886"/>
              <a:gd name="connsiteX2" fmla="*/ 45722 w 223203"/>
              <a:gd name="connsiteY2" fmla="*/ 318 h 222886"/>
              <a:gd name="connsiteX3" fmla="*/ 223203 w 223203"/>
              <a:gd name="connsiteY3" fmla="*/ 318 h 222886"/>
              <a:gd name="connsiteX4" fmla="*/ 223203 w 223203"/>
              <a:gd name="connsiteY4" fmla="*/ 46040 h 222886"/>
              <a:gd name="connsiteX5" fmla="*/ 45718 w 223203"/>
              <a:gd name="connsiteY5" fmla="*/ 46037 h 222886"/>
              <a:gd name="connsiteX6" fmla="*/ 45722 w 223203"/>
              <a:gd name="connsiteY6" fmla="*/ 222886 h 222886"/>
              <a:gd name="connsiteX7" fmla="*/ 0 w 223203"/>
              <a:gd name="connsiteY7" fmla="*/ 222886 h 222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3203" h="222886">
                <a:moveTo>
                  <a:pt x="1" y="0"/>
                </a:moveTo>
                <a:lnTo>
                  <a:pt x="45721" y="2"/>
                </a:lnTo>
                <a:lnTo>
                  <a:pt x="45722" y="318"/>
                </a:lnTo>
                <a:lnTo>
                  <a:pt x="223203" y="318"/>
                </a:lnTo>
                <a:lnTo>
                  <a:pt x="223203" y="46040"/>
                </a:lnTo>
                <a:lnTo>
                  <a:pt x="45718" y="46037"/>
                </a:lnTo>
                <a:lnTo>
                  <a:pt x="45722" y="222886"/>
                </a:lnTo>
                <a:lnTo>
                  <a:pt x="0" y="222886"/>
                </a:lnTo>
                <a:close/>
              </a:path>
            </a:pathLst>
          </a:custGeom>
          <a:solidFill>
            <a:schemeClr val="dk1">
              <a:lumMod val="75000"/>
              <a:lumOff val="25000"/>
            </a:schemeClr>
          </a:solidFill>
          <a:ln>
            <a:solidFill>
              <a:schemeClr val="dk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rmAutofit/>
          </a:bodyPr>
          <a:p>
            <a:pPr algn="r"/>
            <a:endParaRPr lang="zh-CN" altLang="en-US" sz="600">
              <a:solidFill>
                <a:schemeClr val="lt1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345" name="Freeform 11"/>
          <p:cNvSpPr/>
          <p:nvPr>
            <p:custDataLst>
              <p:tags r:id="rId6"/>
            </p:custDataLst>
          </p:nvPr>
        </p:nvSpPr>
        <p:spPr>
          <a:xfrm>
            <a:off x="7845745" y="4843280"/>
            <a:ext cx="223206" cy="223210"/>
          </a:xfrm>
          <a:custGeom>
            <a:avLst/>
            <a:gdLst>
              <a:gd name="connsiteX0" fmla="*/ 177485 w 223206"/>
              <a:gd name="connsiteY0" fmla="*/ 0 h 223210"/>
              <a:gd name="connsiteX1" fmla="*/ 223206 w 223206"/>
              <a:gd name="connsiteY1" fmla="*/ 2 h 223210"/>
              <a:gd name="connsiteX2" fmla="*/ 223203 w 223206"/>
              <a:gd name="connsiteY2" fmla="*/ 222887 h 223210"/>
              <a:gd name="connsiteX3" fmla="*/ 222885 w 223206"/>
              <a:gd name="connsiteY3" fmla="*/ 222886 h 223210"/>
              <a:gd name="connsiteX4" fmla="*/ 222885 w 223206"/>
              <a:gd name="connsiteY4" fmla="*/ 223210 h 223210"/>
              <a:gd name="connsiteX5" fmla="*/ 0 w 223206"/>
              <a:gd name="connsiteY5" fmla="*/ 223203 h 223210"/>
              <a:gd name="connsiteX6" fmla="*/ 1 w 223206"/>
              <a:gd name="connsiteY6" fmla="*/ 177486 h 223210"/>
              <a:gd name="connsiteX7" fmla="*/ 177482 w 223206"/>
              <a:gd name="connsiteY7" fmla="*/ 177482 h 223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3206" h="223210">
                <a:moveTo>
                  <a:pt x="177485" y="0"/>
                </a:moveTo>
                <a:lnTo>
                  <a:pt x="223206" y="2"/>
                </a:lnTo>
                <a:lnTo>
                  <a:pt x="223203" y="222887"/>
                </a:lnTo>
                <a:lnTo>
                  <a:pt x="222885" y="222886"/>
                </a:lnTo>
                <a:lnTo>
                  <a:pt x="222885" y="223210"/>
                </a:lnTo>
                <a:lnTo>
                  <a:pt x="0" y="223203"/>
                </a:lnTo>
                <a:lnTo>
                  <a:pt x="1" y="177486"/>
                </a:lnTo>
                <a:lnTo>
                  <a:pt x="177482" y="177482"/>
                </a:lnTo>
                <a:close/>
              </a:path>
            </a:pathLst>
          </a:custGeom>
          <a:solidFill>
            <a:schemeClr val="dk1">
              <a:lumMod val="75000"/>
              <a:lumOff val="25000"/>
            </a:schemeClr>
          </a:solidFill>
          <a:ln>
            <a:solidFill>
              <a:schemeClr val="dk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rmAutofit fontScale="40000"/>
          </a:bodyPr>
          <a:p>
            <a:pPr algn="ctr"/>
            <a:endParaRPr lang="zh-CN" altLang="en-US">
              <a:solidFill>
                <a:schemeClr val="lt1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155700" y="2390140"/>
            <a:ext cx="6309995" cy="26765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</a:rPr>
              <a:t>建立自己的交易核心框架，一切学习的东西都是在辅助加强核心框架的操作，系统性思维</a:t>
            </a:r>
            <a:endParaRPr lang="zh-CN" altLang="en-US" sz="2400" b="1"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scaled="0"/>
              </a:gradFill>
            </a:endParaRPr>
          </a:p>
          <a:p>
            <a:endParaRPr lang="zh-CN" altLang="en-US" sz="2400" b="1"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scaled="0"/>
              </a:gradFill>
            </a:endParaRPr>
          </a:p>
          <a:p>
            <a:r>
              <a:rPr lang="zh-CN" altLang="en-US" sz="2400" b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</a:rPr>
              <a:t>见路不走是一种对自己交易的尊重，什么钱都想赚的人往往什么都赚不到，</a:t>
            </a:r>
            <a:endParaRPr lang="zh-CN" altLang="en-US" sz="2400" b="1"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scaled="0"/>
              </a:gradFill>
            </a:endParaRPr>
          </a:p>
          <a:p>
            <a:endParaRPr lang="zh-CN" altLang="en-US" sz="2400" b="1"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scaled="0"/>
              </a:gradFill>
            </a:endParaRPr>
          </a:p>
          <a:p>
            <a:r>
              <a:rPr lang="zh-CN" altLang="en-US" sz="2400" b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</a:rPr>
              <a:t>高手只赚一种钱，十年磨一剑</a:t>
            </a:r>
            <a:endParaRPr lang="zh-CN" altLang="en-US" sz="2400" b="1"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scaled="0"/>
              </a:gra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0"/>
            <a:ext cx="12192000" cy="685863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733425"/>
            <a:ext cx="11894185" cy="545211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725170"/>
            <a:ext cx="11915140" cy="546163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751205"/>
            <a:ext cx="11855450" cy="543433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724535"/>
            <a:ext cx="11932920" cy="546989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733425"/>
            <a:ext cx="11915140" cy="546163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742315"/>
            <a:ext cx="11875135" cy="544322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742315"/>
            <a:ext cx="11875135" cy="544322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红色向右箭头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61035" y="766445"/>
            <a:ext cx="914400" cy="914400"/>
          </a:xfrm>
          <a:prstGeom prst="rect">
            <a:avLst/>
          </a:prstGeom>
        </p:spPr>
      </p:pic>
      <p:pic>
        <p:nvPicPr>
          <p:cNvPr id="3" name="图片 2" descr="红色向右箭头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8022590" y="1242060"/>
            <a:ext cx="3601085" cy="3601085"/>
          </a:xfrm>
          <a:prstGeom prst="rect">
            <a:avLst/>
          </a:prstGeom>
        </p:spPr>
      </p:pic>
      <p:sp>
        <p:nvSpPr>
          <p:cNvPr id="173" name="Freeform 8"/>
          <p:cNvSpPr/>
          <p:nvPr>
            <p:custDataLst>
              <p:tags r:id="rId4"/>
            </p:custDataLst>
          </p:nvPr>
        </p:nvSpPr>
        <p:spPr>
          <a:xfrm>
            <a:off x="819156" y="2299508"/>
            <a:ext cx="223203" cy="222886"/>
          </a:xfrm>
          <a:custGeom>
            <a:avLst/>
            <a:gdLst>
              <a:gd name="connsiteX0" fmla="*/ 1 w 223203"/>
              <a:gd name="connsiteY0" fmla="*/ 0 h 222886"/>
              <a:gd name="connsiteX1" fmla="*/ 45721 w 223203"/>
              <a:gd name="connsiteY1" fmla="*/ 2 h 222886"/>
              <a:gd name="connsiteX2" fmla="*/ 45722 w 223203"/>
              <a:gd name="connsiteY2" fmla="*/ 318 h 222886"/>
              <a:gd name="connsiteX3" fmla="*/ 223203 w 223203"/>
              <a:gd name="connsiteY3" fmla="*/ 318 h 222886"/>
              <a:gd name="connsiteX4" fmla="*/ 223203 w 223203"/>
              <a:gd name="connsiteY4" fmla="*/ 46040 h 222886"/>
              <a:gd name="connsiteX5" fmla="*/ 45718 w 223203"/>
              <a:gd name="connsiteY5" fmla="*/ 46037 h 222886"/>
              <a:gd name="connsiteX6" fmla="*/ 45722 w 223203"/>
              <a:gd name="connsiteY6" fmla="*/ 222886 h 222886"/>
              <a:gd name="connsiteX7" fmla="*/ 0 w 223203"/>
              <a:gd name="connsiteY7" fmla="*/ 222886 h 222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3203" h="222886">
                <a:moveTo>
                  <a:pt x="1" y="0"/>
                </a:moveTo>
                <a:lnTo>
                  <a:pt x="45721" y="2"/>
                </a:lnTo>
                <a:lnTo>
                  <a:pt x="45722" y="318"/>
                </a:lnTo>
                <a:lnTo>
                  <a:pt x="223203" y="318"/>
                </a:lnTo>
                <a:lnTo>
                  <a:pt x="223203" y="46040"/>
                </a:lnTo>
                <a:lnTo>
                  <a:pt x="45718" y="46037"/>
                </a:lnTo>
                <a:lnTo>
                  <a:pt x="45722" y="222886"/>
                </a:lnTo>
                <a:lnTo>
                  <a:pt x="0" y="222886"/>
                </a:lnTo>
                <a:close/>
              </a:path>
            </a:pathLst>
          </a:custGeom>
          <a:solidFill>
            <a:schemeClr val="dk1">
              <a:lumMod val="75000"/>
              <a:lumOff val="25000"/>
            </a:schemeClr>
          </a:solidFill>
          <a:ln>
            <a:solidFill>
              <a:schemeClr val="dk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rmAutofit fontScale="40000"/>
          </a:bodyPr>
          <a:p>
            <a:pPr algn="r"/>
            <a:endParaRPr lang="zh-CN" altLang="en-US">
              <a:solidFill>
                <a:schemeClr val="lt1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345" name="Freeform 11"/>
          <p:cNvSpPr/>
          <p:nvPr>
            <p:custDataLst>
              <p:tags r:id="rId5"/>
            </p:custDataLst>
          </p:nvPr>
        </p:nvSpPr>
        <p:spPr>
          <a:xfrm>
            <a:off x="8162610" y="5229995"/>
            <a:ext cx="223206" cy="223210"/>
          </a:xfrm>
          <a:custGeom>
            <a:avLst/>
            <a:gdLst>
              <a:gd name="connsiteX0" fmla="*/ 177485 w 223206"/>
              <a:gd name="connsiteY0" fmla="*/ 0 h 223210"/>
              <a:gd name="connsiteX1" fmla="*/ 223206 w 223206"/>
              <a:gd name="connsiteY1" fmla="*/ 2 h 223210"/>
              <a:gd name="connsiteX2" fmla="*/ 223203 w 223206"/>
              <a:gd name="connsiteY2" fmla="*/ 222887 h 223210"/>
              <a:gd name="connsiteX3" fmla="*/ 222885 w 223206"/>
              <a:gd name="connsiteY3" fmla="*/ 222886 h 223210"/>
              <a:gd name="connsiteX4" fmla="*/ 222885 w 223206"/>
              <a:gd name="connsiteY4" fmla="*/ 223210 h 223210"/>
              <a:gd name="connsiteX5" fmla="*/ 0 w 223206"/>
              <a:gd name="connsiteY5" fmla="*/ 223203 h 223210"/>
              <a:gd name="connsiteX6" fmla="*/ 1 w 223206"/>
              <a:gd name="connsiteY6" fmla="*/ 177486 h 223210"/>
              <a:gd name="connsiteX7" fmla="*/ 177482 w 223206"/>
              <a:gd name="connsiteY7" fmla="*/ 177482 h 223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3206" h="223210">
                <a:moveTo>
                  <a:pt x="177485" y="0"/>
                </a:moveTo>
                <a:lnTo>
                  <a:pt x="223206" y="2"/>
                </a:lnTo>
                <a:lnTo>
                  <a:pt x="223203" y="222887"/>
                </a:lnTo>
                <a:lnTo>
                  <a:pt x="222885" y="222886"/>
                </a:lnTo>
                <a:lnTo>
                  <a:pt x="222885" y="223210"/>
                </a:lnTo>
                <a:lnTo>
                  <a:pt x="0" y="223203"/>
                </a:lnTo>
                <a:lnTo>
                  <a:pt x="1" y="177486"/>
                </a:lnTo>
                <a:lnTo>
                  <a:pt x="177482" y="177482"/>
                </a:lnTo>
                <a:close/>
              </a:path>
            </a:pathLst>
          </a:custGeom>
          <a:solidFill>
            <a:schemeClr val="dk1">
              <a:lumMod val="75000"/>
              <a:lumOff val="25000"/>
            </a:schemeClr>
          </a:solidFill>
          <a:ln>
            <a:solidFill>
              <a:schemeClr val="dk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rmAutofit fontScale="40000"/>
          </a:bodyPr>
          <a:p>
            <a:pPr algn="ctr"/>
            <a:endParaRPr lang="zh-CN" altLang="en-US">
              <a:solidFill>
                <a:schemeClr val="lt1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13" name="文本框 12"/>
          <p:cNvSpPr txBox="1"/>
          <p:nvPr>
            <p:custDataLst>
              <p:tags r:id="rId6"/>
            </p:custDataLst>
          </p:nvPr>
        </p:nvSpPr>
        <p:spPr>
          <a:xfrm>
            <a:off x="1768475" y="3429000"/>
            <a:ext cx="6121400" cy="25996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zh-CN" sz="2000" b="1">
              <a:gradFill>
                <a:gsLst>
                  <a:gs pos="0">
                    <a:srgbClr val="E30000"/>
                  </a:gs>
                  <a:gs pos="100000">
                    <a:srgbClr val="760303"/>
                  </a:gs>
                </a:gsLst>
                <a:lin scaled="0"/>
              </a:gradFill>
            </a:endParaRP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819150" y="2792730"/>
            <a:ext cx="6966585" cy="152336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0"/>
            <a:ext cx="1219136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7832d77b76c05bb798b9f00c86b7f0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红色向右箭头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61035" y="766445"/>
            <a:ext cx="914400" cy="914400"/>
          </a:xfrm>
          <a:prstGeom prst="rect">
            <a:avLst/>
          </a:prstGeom>
        </p:spPr>
      </p:pic>
      <p:pic>
        <p:nvPicPr>
          <p:cNvPr id="3" name="图片 2" descr="红色向右箭头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8022590" y="1242060"/>
            <a:ext cx="3601085" cy="3601085"/>
          </a:xfrm>
          <a:prstGeom prst="rect">
            <a:avLst/>
          </a:prstGeom>
        </p:spPr>
      </p:pic>
      <p:sp>
        <p:nvSpPr>
          <p:cNvPr id="173" name="Freeform 8"/>
          <p:cNvSpPr/>
          <p:nvPr>
            <p:custDataLst>
              <p:tags r:id="rId4"/>
            </p:custDataLst>
          </p:nvPr>
        </p:nvSpPr>
        <p:spPr>
          <a:xfrm>
            <a:off x="819156" y="2299508"/>
            <a:ext cx="223203" cy="222886"/>
          </a:xfrm>
          <a:custGeom>
            <a:avLst/>
            <a:gdLst>
              <a:gd name="connsiteX0" fmla="*/ 1 w 223203"/>
              <a:gd name="connsiteY0" fmla="*/ 0 h 222886"/>
              <a:gd name="connsiteX1" fmla="*/ 45721 w 223203"/>
              <a:gd name="connsiteY1" fmla="*/ 2 h 222886"/>
              <a:gd name="connsiteX2" fmla="*/ 45722 w 223203"/>
              <a:gd name="connsiteY2" fmla="*/ 318 h 222886"/>
              <a:gd name="connsiteX3" fmla="*/ 223203 w 223203"/>
              <a:gd name="connsiteY3" fmla="*/ 318 h 222886"/>
              <a:gd name="connsiteX4" fmla="*/ 223203 w 223203"/>
              <a:gd name="connsiteY4" fmla="*/ 46040 h 222886"/>
              <a:gd name="connsiteX5" fmla="*/ 45718 w 223203"/>
              <a:gd name="connsiteY5" fmla="*/ 46037 h 222886"/>
              <a:gd name="connsiteX6" fmla="*/ 45722 w 223203"/>
              <a:gd name="connsiteY6" fmla="*/ 222886 h 222886"/>
              <a:gd name="connsiteX7" fmla="*/ 0 w 223203"/>
              <a:gd name="connsiteY7" fmla="*/ 222886 h 222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3203" h="222886">
                <a:moveTo>
                  <a:pt x="1" y="0"/>
                </a:moveTo>
                <a:lnTo>
                  <a:pt x="45721" y="2"/>
                </a:lnTo>
                <a:lnTo>
                  <a:pt x="45722" y="318"/>
                </a:lnTo>
                <a:lnTo>
                  <a:pt x="223203" y="318"/>
                </a:lnTo>
                <a:lnTo>
                  <a:pt x="223203" y="46040"/>
                </a:lnTo>
                <a:lnTo>
                  <a:pt x="45718" y="46037"/>
                </a:lnTo>
                <a:lnTo>
                  <a:pt x="45722" y="222886"/>
                </a:lnTo>
                <a:lnTo>
                  <a:pt x="0" y="222886"/>
                </a:lnTo>
                <a:close/>
              </a:path>
            </a:pathLst>
          </a:custGeom>
          <a:solidFill>
            <a:schemeClr val="dk1">
              <a:lumMod val="75000"/>
              <a:lumOff val="25000"/>
            </a:schemeClr>
          </a:solidFill>
          <a:ln>
            <a:solidFill>
              <a:schemeClr val="dk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rmAutofit fontScale="40000"/>
          </a:bodyPr>
          <a:p>
            <a:pPr algn="r"/>
            <a:endParaRPr lang="zh-CN" altLang="en-US">
              <a:solidFill>
                <a:schemeClr val="lt1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345" name="Freeform 11"/>
          <p:cNvSpPr/>
          <p:nvPr>
            <p:custDataLst>
              <p:tags r:id="rId5"/>
            </p:custDataLst>
          </p:nvPr>
        </p:nvSpPr>
        <p:spPr>
          <a:xfrm>
            <a:off x="8162610" y="5229995"/>
            <a:ext cx="223206" cy="223210"/>
          </a:xfrm>
          <a:custGeom>
            <a:avLst/>
            <a:gdLst>
              <a:gd name="connsiteX0" fmla="*/ 177485 w 223206"/>
              <a:gd name="connsiteY0" fmla="*/ 0 h 223210"/>
              <a:gd name="connsiteX1" fmla="*/ 223206 w 223206"/>
              <a:gd name="connsiteY1" fmla="*/ 2 h 223210"/>
              <a:gd name="connsiteX2" fmla="*/ 223203 w 223206"/>
              <a:gd name="connsiteY2" fmla="*/ 222887 h 223210"/>
              <a:gd name="connsiteX3" fmla="*/ 222885 w 223206"/>
              <a:gd name="connsiteY3" fmla="*/ 222886 h 223210"/>
              <a:gd name="connsiteX4" fmla="*/ 222885 w 223206"/>
              <a:gd name="connsiteY4" fmla="*/ 223210 h 223210"/>
              <a:gd name="connsiteX5" fmla="*/ 0 w 223206"/>
              <a:gd name="connsiteY5" fmla="*/ 223203 h 223210"/>
              <a:gd name="connsiteX6" fmla="*/ 1 w 223206"/>
              <a:gd name="connsiteY6" fmla="*/ 177486 h 223210"/>
              <a:gd name="connsiteX7" fmla="*/ 177482 w 223206"/>
              <a:gd name="connsiteY7" fmla="*/ 177482 h 223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3206" h="223210">
                <a:moveTo>
                  <a:pt x="177485" y="0"/>
                </a:moveTo>
                <a:lnTo>
                  <a:pt x="223206" y="2"/>
                </a:lnTo>
                <a:lnTo>
                  <a:pt x="223203" y="222887"/>
                </a:lnTo>
                <a:lnTo>
                  <a:pt x="222885" y="222886"/>
                </a:lnTo>
                <a:lnTo>
                  <a:pt x="222885" y="223210"/>
                </a:lnTo>
                <a:lnTo>
                  <a:pt x="0" y="223203"/>
                </a:lnTo>
                <a:lnTo>
                  <a:pt x="1" y="177486"/>
                </a:lnTo>
                <a:lnTo>
                  <a:pt x="177482" y="177482"/>
                </a:lnTo>
                <a:close/>
              </a:path>
            </a:pathLst>
          </a:custGeom>
          <a:solidFill>
            <a:schemeClr val="dk1">
              <a:lumMod val="75000"/>
              <a:lumOff val="25000"/>
            </a:schemeClr>
          </a:solidFill>
          <a:ln>
            <a:solidFill>
              <a:schemeClr val="dk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rmAutofit fontScale="40000"/>
          </a:bodyPr>
          <a:p>
            <a:pPr algn="ctr"/>
            <a:endParaRPr lang="zh-CN" altLang="en-US">
              <a:solidFill>
                <a:schemeClr val="lt1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13" name="文本框 12"/>
          <p:cNvSpPr txBox="1"/>
          <p:nvPr>
            <p:custDataLst>
              <p:tags r:id="rId6"/>
            </p:custDataLst>
          </p:nvPr>
        </p:nvSpPr>
        <p:spPr>
          <a:xfrm>
            <a:off x="1768475" y="3429000"/>
            <a:ext cx="6552565" cy="25996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sz="2800" b="1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scaled="0"/>
                </a:gradFill>
              </a:rPr>
              <a:t>知行合一平常心欲速则不达</a:t>
            </a:r>
            <a:endParaRPr lang="zh-CN" sz="2800" b="1">
              <a:gradFill>
                <a:gsLst>
                  <a:gs pos="0">
                    <a:srgbClr val="E30000"/>
                  </a:gs>
                  <a:gs pos="100000">
                    <a:srgbClr val="760303"/>
                  </a:gs>
                </a:gsLst>
                <a:lin scaled="0"/>
              </a:gra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sz="2400" b="1">
                <a:solidFill>
                  <a:srgbClr val="C00000"/>
                </a:solidFill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</a:rPr>
              <a:t>行情的顺境与逆境</a:t>
            </a:r>
            <a:r>
              <a:rPr lang="en-US" altLang="zh-CN" sz="2400" b="1">
                <a:solidFill>
                  <a:srgbClr val="C00000"/>
                </a:solidFill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</a:rPr>
              <a:t>-</a:t>
            </a:r>
            <a:r>
              <a:rPr lang="zh-CN" altLang="en-US" sz="2400" b="1">
                <a:solidFill>
                  <a:srgbClr val="C00000"/>
                </a:solidFill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</a:rPr>
              <a:t>小资金经历一轮完整的顺逆（顺势择强）</a:t>
            </a:r>
            <a:endParaRPr lang="zh-CN" altLang="en-US" sz="2400" b="1">
              <a:solidFill>
                <a:srgbClr val="C00000"/>
              </a:solidFill>
              <a:latin typeface="方正黑体简体" panose="02000000000000000000" charset="-122"/>
              <a:ea typeface="方正黑体简体" panose="02000000000000000000" charset="-122"/>
              <a:cs typeface="方正黑体简体" panose="02000000000000000000" charset="-122"/>
            </a:endParaRPr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591310" y="1423035"/>
            <a:ext cx="8184515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5" name="内容占位符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0"/>
            <a:ext cx="12196445" cy="6858000"/>
          </a:xfrm>
          <a:prstGeom prst="rect">
            <a:avLst/>
          </a:prstGeo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2262505" y="258445"/>
            <a:ext cx="770890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 b="1">
                <a:solidFill>
                  <a:srgbClr val="FFC000"/>
                </a:solidFill>
              </a:rPr>
              <a:t>一浪：空间最大，资金效率最低。</a:t>
            </a:r>
            <a:endParaRPr lang="zh-CN" altLang="en-US" sz="2000" b="1">
              <a:solidFill>
                <a:srgbClr val="FFC000"/>
              </a:solidFill>
            </a:endParaRPr>
          </a:p>
          <a:p>
            <a:pPr algn="ctr"/>
            <a:r>
              <a:rPr lang="zh-CN" altLang="en-US" sz="2000" b="1">
                <a:solidFill>
                  <a:srgbClr val="FFC000"/>
                </a:solidFill>
              </a:rPr>
              <a:t>三浪：空间中等，资金效率中等。</a:t>
            </a:r>
            <a:endParaRPr lang="zh-CN" altLang="en-US" sz="2000" b="1">
              <a:solidFill>
                <a:srgbClr val="FFC000"/>
              </a:solidFill>
            </a:endParaRPr>
          </a:p>
          <a:p>
            <a:pPr algn="ctr"/>
            <a:r>
              <a:rPr lang="zh-CN" altLang="en-US" sz="2000" b="1">
                <a:solidFill>
                  <a:srgbClr val="FFC000"/>
                </a:solidFill>
              </a:rPr>
              <a:t>三浪</a:t>
            </a:r>
            <a:r>
              <a:rPr lang="en-US" altLang="zh-CN" sz="2000" b="1">
                <a:solidFill>
                  <a:srgbClr val="FFC000"/>
                </a:solidFill>
              </a:rPr>
              <a:t>3</a:t>
            </a:r>
            <a:r>
              <a:rPr lang="zh-CN" altLang="en-US" sz="2000" b="1">
                <a:solidFill>
                  <a:srgbClr val="FFC000"/>
                </a:solidFill>
              </a:rPr>
              <a:t>：空间最小，资金效率最高。</a:t>
            </a:r>
            <a:endParaRPr lang="zh-CN" altLang="en-US" sz="2000" b="1">
              <a:solidFill>
                <a:srgbClr val="FFC000"/>
              </a:solidFill>
            </a:endParaRPr>
          </a:p>
          <a:p>
            <a:pPr algn="ctr"/>
            <a:r>
              <a:rPr lang="zh-CN" altLang="en-US" sz="2000" b="1">
                <a:solidFill>
                  <a:srgbClr val="FFC000"/>
                </a:solidFill>
              </a:rPr>
              <a:t>一浪</a:t>
            </a:r>
            <a:r>
              <a:rPr lang="en-US" altLang="zh-CN" sz="2000" b="1">
                <a:solidFill>
                  <a:srgbClr val="FFC000"/>
                </a:solidFill>
              </a:rPr>
              <a:t>3</a:t>
            </a:r>
            <a:r>
              <a:rPr lang="zh-CN" altLang="en-US" sz="2000" b="1">
                <a:solidFill>
                  <a:srgbClr val="FFC000"/>
                </a:solidFill>
              </a:rPr>
              <a:t>：效率不如</a:t>
            </a:r>
            <a:r>
              <a:rPr lang="en-US" altLang="zh-CN" sz="2000" b="1">
                <a:solidFill>
                  <a:srgbClr val="FFC000"/>
                </a:solidFill>
              </a:rPr>
              <a:t>3-3</a:t>
            </a:r>
            <a:r>
              <a:rPr lang="zh-CN" altLang="en-US" sz="2000" b="1">
                <a:solidFill>
                  <a:srgbClr val="FFC000"/>
                </a:solidFill>
              </a:rPr>
              <a:t>，除非是主线板块，否则做的少</a:t>
            </a:r>
            <a:endParaRPr lang="zh-CN" altLang="en-US" sz="2000" b="1">
              <a:solidFill>
                <a:srgbClr val="FFC000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932180" y="1979930"/>
            <a:ext cx="55759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>
                <a:solidFill>
                  <a:srgbClr val="C00000"/>
                </a:solidFill>
                <a:latin typeface="方正黑体简体" panose="02000000000000000000" charset="-122"/>
                <a:ea typeface="方正黑体简体" panose="02000000000000000000" charset="-122"/>
              </a:rPr>
              <a:t>系统性复盘的两种主要思路</a:t>
            </a:r>
            <a:endParaRPr lang="zh-CN" altLang="en-US" sz="2400" b="1">
              <a:solidFill>
                <a:srgbClr val="C00000"/>
              </a:solidFill>
              <a:latin typeface="方正黑体简体" panose="02000000000000000000" charset="-122"/>
              <a:ea typeface="方正黑体简体" panose="02000000000000000000" charset="-122"/>
            </a:endParaRPr>
          </a:p>
        </p:txBody>
      </p:sp>
      <p:pic>
        <p:nvPicPr>
          <p:cNvPr id="2" name="图片 1" descr="红色向右箭头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1035" y="767080"/>
            <a:ext cx="914400" cy="914400"/>
          </a:xfrm>
          <a:prstGeom prst="rect">
            <a:avLst/>
          </a:prstGeom>
        </p:spPr>
      </p:pic>
      <p:pic>
        <p:nvPicPr>
          <p:cNvPr id="3" name="图片 2" descr="红色向右箭头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22590" y="1242060"/>
            <a:ext cx="3395980" cy="3395980"/>
          </a:xfrm>
          <a:prstGeom prst="rect">
            <a:avLst/>
          </a:prstGeom>
        </p:spPr>
      </p:pic>
      <p:sp>
        <p:nvSpPr>
          <p:cNvPr id="173" name="Freeform 8"/>
          <p:cNvSpPr/>
          <p:nvPr>
            <p:custDataLst>
              <p:tags r:id="rId5"/>
            </p:custDataLst>
          </p:nvPr>
        </p:nvSpPr>
        <p:spPr>
          <a:xfrm>
            <a:off x="932186" y="1681653"/>
            <a:ext cx="223203" cy="222886"/>
          </a:xfrm>
          <a:custGeom>
            <a:avLst/>
            <a:gdLst>
              <a:gd name="connsiteX0" fmla="*/ 1 w 223203"/>
              <a:gd name="connsiteY0" fmla="*/ 0 h 222886"/>
              <a:gd name="connsiteX1" fmla="*/ 45721 w 223203"/>
              <a:gd name="connsiteY1" fmla="*/ 2 h 222886"/>
              <a:gd name="connsiteX2" fmla="*/ 45722 w 223203"/>
              <a:gd name="connsiteY2" fmla="*/ 318 h 222886"/>
              <a:gd name="connsiteX3" fmla="*/ 223203 w 223203"/>
              <a:gd name="connsiteY3" fmla="*/ 318 h 222886"/>
              <a:gd name="connsiteX4" fmla="*/ 223203 w 223203"/>
              <a:gd name="connsiteY4" fmla="*/ 46040 h 222886"/>
              <a:gd name="connsiteX5" fmla="*/ 45718 w 223203"/>
              <a:gd name="connsiteY5" fmla="*/ 46037 h 222886"/>
              <a:gd name="connsiteX6" fmla="*/ 45722 w 223203"/>
              <a:gd name="connsiteY6" fmla="*/ 222886 h 222886"/>
              <a:gd name="connsiteX7" fmla="*/ 0 w 223203"/>
              <a:gd name="connsiteY7" fmla="*/ 222886 h 222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3203" h="222886">
                <a:moveTo>
                  <a:pt x="1" y="0"/>
                </a:moveTo>
                <a:lnTo>
                  <a:pt x="45721" y="2"/>
                </a:lnTo>
                <a:lnTo>
                  <a:pt x="45722" y="318"/>
                </a:lnTo>
                <a:lnTo>
                  <a:pt x="223203" y="318"/>
                </a:lnTo>
                <a:lnTo>
                  <a:pt x="223203" y="46040"/>
                </a:lnTo>
                <a:lnTo>
                  <a:pt x="45718" y="46037"/>
                </a:lnTo>
                <a:lnTo>
                  <a:pt x="45722" y="222886"/>
                </a:lnTo>
                <a:lnTo>
                  <a:pt x="0" y="222886"/>
                </a:lnTo>
                <a:close/>
              </a:path>
            </a:pathLst>
          </a:custGeom>
          <a:solidFill>
            <a:schemeClr val="dk1">
              <a:lumMod val="75000"/>
              <a:lumOff val="25000"/>
            </a:schemeClr>
          </a:solidFill>
          <a:ln>
            <a:solidFill>
              <a:schemeClr val="dk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rmAutofit/>
          </a:bodyPr>
          <a:p>
            <a:pPr algn="r"/>
            <a:endParaRPr lang="zh-CN" altLang="en-US" sz="600">
              <a:solidFill>
                <a:schemeClr val="lt1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345" name="Freeform 11"/>
          <p:cNvSpPr/>
          <p:nvPr>
            <p:custDataLst>
              <p:tags r:id="rId6"/>
            </p:custDataLst>
          </p:nvPr>
        </p:nvSpPr>
        <p:spPr>
          <a:xfrm>
            <a:off x="7845745" y="4843280"/>
            <a:ext cx="223206" cy="223210"/>
          </a:xfrm>
          <a:custGeom>
            <a:avLst/>
            <a:gdLst>
              <a:gd name="connsiteX0" fmla="*/ 177485 w 223206"/>
              <a:gd name="connsiteY0" fmla="*/ 0 h 223210"/>
              <a:gd name="connsiteX1" fmla="*/ 223206 w 223206"/>
              <a:gd name="connsiteY1" fmla="*/ 2 h 223210"/>
              <a:gd name="connsiteX2" fmla="*/ 223203 w 223206"/>
              <a:gd name="connsiteY2" fmla="*/ 222887 h 223210"/>
              <a:gd name="connsiteX3" fmla="*/ 222885 w 223206"/>
              <a:gd name="connsiteY3" fmla="*/ 222886 h 223210"/>
              <a:gd name="connsiteX4" fmla="*/ 222885 w 223206"/>
              <a:gd name="connsiteY4" fmla="*/ 223210 h 223210"/>
              <a:gd name="connsiteX5" fmla="*/ 0 w 223206"/>
              <a:gd name="connsiteY5" fmla="*/ 223203 h 223210"/>
              <a:gd name="connsiteX6" fmla="*/ 1 w 223206"/>
              <a:gd name="connsiteY6" fmla="*/ 177486 h 223210"/>
              <a:gd name="connsiteX7" fmla="*/ 177482 w 223206"/>
              <a:gd name="connsiteY7" fmla="*/ 177482 h 223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3206" h="223210">
                <a:moveTo>
                  <a:pt x="177485" y="0"/>
                </a:moveTo>
                <a:lnTo>
                  <a:pt x="223206" y="2"/>
                </a:lnTo>
                <a:lnTo>
                  <a:pt x="223203" y="222887"/>
                </a:lnTo>
                <a:lnTo>
                  <a:pt x="222885" y="222886"/>
                </a:lnTo>
                <a:lnTo>
                  <a:pt x="222885" y="223210"/>
                </a:lnTo>
                <a:lnTo>
                  <a:pt x="0" y="223203"/>
                </a:lnTo>
                <a:lnTo>
                  <a:pt x="1" y="177486"/>
                </a:lnTo>
                <a:lnTo>
                  <a:pt x="177482" y="177482"/>
                </a:lnTo>
                <a:close/>
              </a:path>
            </a:pathLst>
          </a:custGeom>
          <a:solidFill>
            <a:schemeClr val="dk1">
              <a:lumMod val="75000"/>
              <a:lumOff val="25000"/>
            </a:schemeClr>
          </a:solidFill>
          <a:ln>
            <a:solidFill>
              <a:schemeClr val="dk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rmAutofit fontScale="40000"/>
          </a:bodyPr>
          <a:p>
            <a:pPr algn="ctr"/>
            <a:endParaRPr lang="zh-CN" altLang="en-US">
              <a:solidFill>
                <a:schemeClr val="lt1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638300" y="2896235"/>
            <a:ext cx="5915025" cy="26600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endParaRPr lang="zh-CN" altLang="en-US" b="1">
              <a:solidFill>
                <a:srgbClr val="C00000"/>
              </a:solidFill>
            </a:endParaRPr>
          </a:p>
          <a:p>
            <a:pPr algn="ctr"/>
            <a:endParaRPr lang="zh-CN" altLang="en-US" b="1">
              <a:solidFill>
                <a:srgbClr val="C00000"/>
              </a:solidFill>
            </a:endParaRPr>
          </a:p>
          <a:p>
            <a:pPr algn="ctr"/>
            <a:r>
              <a:rPr lang="zh-CN" altLang="en-US" b="1">
                <a:solidFill>
                  <a:srgbClr val="C00000"/>
                </a:solidFill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</a:rPr>
              <a:t>自上而下</a:t>
            </a:r>
            <a:r>
              <a:rPr lang="en-US" altLang="zh-CN" b="1">
                <a:solidFill>
                  <a:srgbClr val="C00000"/>
                </a:solidFill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</a:rPr>
              <a:t>——</a:t>
            </a:r>
            <a:r>
              <a:rPr lang="zh-CN" altLang="en-US" b="1">
                <a:solidFill>
                  <a:srgbClr val="C00000"/>
                </a:solidFill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</a:rPr>
              <a:t>先大盘（天时配合），再板块，最后个股</a:t>
            </a:r>
            <a:endParaRPr lang="zh-CN" altLang="en-US" b="1">
              <a:solidFill>
                <a:srgbClr val="C00000"/>
              </a:solidFill>
              <a:latin typeface="方正黑体简体" panose="02000000000000000000" charset="-122"/>
              <a:ea typeface="方正黑体简体" panose="02000000000000000000" charset="-122"/>
              <a:cs typeface="方正黑体简体" panose="02000000000000000000" charset="-122"/>
            </a:endParaRPr>
          </a:p>
          <a:p>
            <a:pPr algn="ctr"/>
            <a:endParaRPr lang="zh-CN" altLang="en-US" b="1">
              <a:solidFill>
                <a:srgbClr val="C00000"/>
              </a:solidFill>
              <a:latin typeface="方正黑体简体" panose="02000000000000000000" charset="-122"/>
              <a:ea typeface="方正黑体简体" panose="02000000000000000000" charset="-122"/>
              <a:cs typeface="方正黑体简体" panose="02000000000000000000" charset="-122"/>
            </a:endParaRPr>
          </a:p>
          <a:p>
            <a:pPr algn="ctr"/>
            <a:endParaRPr lang="zh-CN" altLang="en-US" b="1">
              <a:solidFill>
                <a:srgbClr val="C00000"/>
              </a:solidFill>
              <a:latin typeface="方正黑体简体" panose="02000000000000000000" charset="-122"/>
              <a:ea typeface="方正黑体简体" panose="02000000000000000000" charset="-122"/>
              <a:cs typeface="方正黑体简体" panose="02000000000000000000" charset="-122"/>
            </a:endParaRPr>
          </a:p>
          <a:p>
            <a:pPr algn="ctr"/>
            <a:r>
              <a:rPr lang="zh-CN" altLang="en-US" b="1">
                <a:solidFill>
                  <a:srgbClr val="C00000"/>
                </a:solidFill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</a:rPr>
              <a:t>自下而上</a:t>
            </a:r>
            <a:r>
              <a:rPr lang="en-US" altLang="zh-CN" b="1">
                <a:solidFill>
                  <a:srgbClr val="C00000"/>
                </a:solidFill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</a:rPr>
              <a:t>——</a:t>
            </a:r>
            <a:r>
              <a:rPr lang="zh-CN" altLang="en-US" b="1">
                <a:solidFill>
                  <a:srgbClr val="C00000"/>
                </a:solidFill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</a:rPr>
              <a:t>先个股（强扭转），再板块，大盘确认</a:t>
            </a:r>
            <a:endParaRPr lang="zh-CN" altLang="en-US" b="1">
              <a:solidFill>
                <a:srgbClr val="C00000"/>
              </a:solidFill>
              <a:latin typeface="方正黑体简体" panose="02000000000000000000" charset="-122"/>
              <a:ea typeface="方正黑体简体" panose="02000000000000000000" charset="-122"/>
              <a:cs typeface="方正黑体简体" panose="02000000000000000000" charset="-122"/>
            </a:endParaRPr>
          </a:p>
          <a:p>
            <a:pPr algn="ctr"/>
            <a:endParaRPr lang="zh-CN" altLang="en-US" b="1">
              <a:solidFill>
                <a:srgbClr val="C00000"/>
              </a:solidFill>
              <a:latin typeface="方正黑体简体" panose="02000000000000000000" charset="-122"/>
              <a:ea typeface="方正黑体简体" panose="02000000000000000000" charset="-122"/>
              <a:cs typeface="方正黑体简体" panose="02000000000000000000" charset="-122"/>
            </a:endParaRPr>
          </a:p>
          <a:p>
            <a:pPr algn="ctr"/>
            <a:endParaRPr lang="zh-CN" altLang="en-US" b="1">
              <a:solidFill>
                <a:srgbClr val="C00000"/>
              </a:solidFill>
              <a:latin typeface="方正黑体简体" panose="02000000000000000000" charset="-122"/>
              <a:ea typeface="方正黑体简体" panose="02000000000000000000" charset="-122"/>
              <a:cs typeface="方正黑体简体" panose="02000000000000000000" charset="-122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932180" y="1979930"/>
            <a:ext cx="46151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</a:rPr>
              <a:t>三位一体</a:t>
            </a:r>
            <a:r>
              <a:rPr lang="en-US" altLang="zh-CN" sz="2400" b="1"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</a:rPr>
              <a:t>——</a:t>
            </a:r>
            <a:r>
              <a:rPr lang="zh-CN" altLang="en-US" sz="2400" b="1">
                <a:solidFill>
                  <a:srgbClr val="C00000"/>
                </a:solidFill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</a:rPr>
              <a:t>大盘，板块，个股</a:t>
            </a:r>
            <a:endParaRPr lang="zh-CN" altLang="en-US" sz="2400" b="1">
              <a:solidFill>
                <a:srgbClr val="C00000"/>
              </a:solidFill>
              <a:latin typeface="方正黑体简体" panose="02000000000000000000" charset="-122"/>
              <a:ea typeface="方正黑体简体" panose="02000000000000000000" charset="-122"/>
              <a:cs typeface="方正黑体简体" panose="02000000000000000000" charset="-122"/>
            </a:endParaRPr>
          </a:p>
        </p:txBody>
      </p:sp>
      <p:pic>
        <p:nvPicPr>
          <p:cNvPr id="2" name="图片 1" descr="红色向右箭头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1035" y="767080"/>
            <a:ext cx="914400" cy="914400"/>
          </a:xfrm>
          <a:prstGeom prst="rect">
            <a:avLst/>
          </a:prstGeom>
        </p:spPr>
      </p:pic>
      <p:pic>
        <p:nvPicPr>
          <p:cNvPr id="3" name="图片 2" descr="红色向右箭头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22590" y="1242060"/>
            <a:ext cx="3395980" cy="3395980"/>
          </a:xfrm>
          <a:prstGeom prst="rect">
            <a:avLst/>
          </a:prstGeom>
        </p:spPr>
      </p:pic>
      <p:sp>
        <p:nvSpPr>
          <p:cNvPr id="173" name="Freeform 8"/>
          <p:cNvSpPr/>
          <p:nvPr>
            <p:custDataLst>
              <p:tags r:id="rId5"/>
            </p:custDataLst>
          </p:nvPr>
        </p:nvSpPr>
        <p:spPr>
          <a:xfrm>
            <a:off x="932186" y="1681653"/>
            <a:ext cx="223203" cy="222886"/>
          </a:xfrm>
          <a:custGeom>
            <a:avLst/>
            <a:gdLst>
              <a:gd name="connsiteX0" fmla="*/ 1 w 223203"/>
              <a:gd name="connsiteY0" fmla="*/ 0 h 222886"/>
              <a:gd name="connsiteX1" fmla="*/ 45721 w 223203"/>
              <a:gd name="connsiteY1" fmla="*/ 2 h 222886"/>
              <a:gd name="connsiteX2" fmla="*/ 45722 w 223203"/>
              <a:gd name="connsiteY2" fmla="*/ 318 h 222886"/>
              <a:gd name="connsiteX3" fmla="*/ 223203 w 223203"/>
              <a:gd name="connsiteY3" fmla="*/ 318 h 222886"/>
              <a:gd name="connsiteX4" fmla="*/ 223203 w 223203"/>
              <a:gd name="connsiteY4" fmla="*/ 46040 h 222886"/>
              <a:gd name="connsiteX5" fmla="*/ 45718 w 223203"/>
              <a:gd name="connsiteY5" fmla="*/ 46037 h 222886"/>
              <a:gd name="connsiteX6" fmla="*/ 45722 w 223203"/>
              <a:gd name="connsiteY6" fmla="*/ 222886 h 222886"/>
              <a:gd name="connsiteX7" fmla="*/ 0 w 223203"/>
              <a:gd name="connsiteY7" fmla="*/ 222886 h 222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3203" h="222886">
                <a:moveTo>
                  <a:pt x="1" y="0"/>
                </a:moveTo>
                <a:lnTo>
                  <a:pt x="45721" y="2"/>
                </a:lnTo>
                <a:lnTo>
                  <a:pt x="45722" y="318"/>
                </a:lnTo>
                <a:lnTo>
                  <a:pt x="223203" y="318"/>
                </a:lnTo>
                <a:lnTo>
                  <a:pt x="223203" y="46040"/>
                </a:lnTo>
                <a:lnTo>
                  <a:pt x="45718" y="46037"/>
                </a:lnTo>
                <a:lnTo>
                  <a:pt x="45722" y="222886"/>
                </a:lnTo>
                <a:lnTo>
                  <a:pt x="0" y="222886"/>
                </a:lnTo>
                <a:close/>
              </a:path>
            </a:pathLst>
          </a:custGeom>
          <a:solidFill>
            <a:schemeClr val="dk1">
              <a:lumMod val="75000"/>
              <a:lumOff val="25000"/>
            </a:schemeClr>
          </a:solidFill>
          <a:ln>
            <a:solidFill>
              <a:schemeClr val="dk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rmAutofit/>
          </a:bodyPr>
          <a:p>
            <a:pPr algn="r"/>
            <a:endParaRPr lang="zh-CN" altLang="en-US" sz="600">
              <a:solidFill>
                <a:schemeClr val="lt1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345" name="Freeform 11"/>
          <p:cNvSpPr/>
          <p:nvPr>
            <p:custDataLst>
              <p:tags r:id="rId6"/>
            </p:custDataLst>
          </p:nvPr>
        </p:nvSpPr>
        <p:spPr>
          <a:xfrm>
            <a:off x="7845745" y="4843280"/>
            <a:ext cx="223206" cy="223210"/>
          </a:xfrm>
          <a:custGeom>
            <a:avLst/>
            <a:gdLst>
              <a:gd name="connsiteX0" fmla="*/ 177485 w 223206"/>
              <a:gd name="connsiteY0" fmla="*/ 0 h 223210"/>
              <a:gd name="connsiteX1" fmla="*/ 223206 w 223206"/>
              <a:gd name="connsiteY1" fmla="*/ 2 h 223210"/>
              <a:gd name="connsiteX2" fmla="*/ 223203 w 223206"/>
              <a:gd name="connsiteY2" fmla="*/ 222887 h 223210"/>
              <a:gd name="connsiteX3" fmla="*/ 222885 w 223206"/>
              <a:gd name="connsiteY3" fmla="*/ 222886 h 223210"/>
              <a:gd name="connsiteX4" fmla="*/ 222885 w 223206"/>
              <a:gd name="connsiteY4" fmla="*/ 223210 h 223210"/>
              <a:gd name="connsiteX5" fmla="*/ 0 w 223206"/>
              <a:gd name="connsiteY5" fmla="*/ 223203 h 223210"/>
              <a:gd name="connsiteX6" fmla="*/ 1 w 223206"/>
              <a:gd name="connsiteY6" fmla="*/ 177486 h 223210"/>
              <a:gd name="connsiteX7" fmla="*/ 177482 w 223206"/>
              <a:gd name="connsiteY7" fmla="*/ 177482 h 223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3206" h="223210">
                <a:moveTo>
                  <a:pt x="177485" y="0"/>
                </a:moveTo>
                <a:lnTo>
                  <a:pt x="223206" y="2"/>
                </a:lnTo>
                <a:lnTo>
                  <a:pt x="223203" y="222887"/>
                </a:lnTo>
                <a:lnTo>
                  <a:pt x="222885" y="222886"/>
                </a:lnTo>
                <a:lnTo>
                  <a:pt x="222885" y="223210"/>
                </a:lnTo>
                <a:lnTo>
                  <a:pt x="0" y="223203"/>
                </a:lnTo>
                <a:lnTo>
                  <a:pt x="1" y="177486"/>
                </a:lnTo>
                <a:lnTo>
                  <a:pt x="177482" y="177482"/>
                </a:lnTo>
                <a:close/>
              </a:path>
            </a:pathLst>
          </a:custGeom>
          <a:solidFill>
            <a:schemeClr val="dk1">
              <a:lumMod val="75000"/>
              <a:lumOff val="25000"/>
            </a:schemeClr>
          </a:solidFill>
          <a:ln>
            <a:solidFill>
              <a:schemeClr val="dk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rmAutofit fontScale="40000"/>
          </a:bodyPr>
          <a:p>
            <a:pPr algn="ctr"/>
            <a:endParaRPr lang="zh-CN" altLang="en-US">
              <a:solidFill>
                <a:schemeClr val="lt1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032760" y="3371850"/>
            <a:ext cx="3864610" cy="26600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b="1">
                <a:solidFill>
                  <a:schemeClr val="tx1"/>
                </a:solidFill>
                <a:latin typeface="方正黑体简体" panose="02000000000000000000" charset="-122"/>
                <a:ea typeface="方正黑体简体" panose="02000000000000000000" charset="-122"/>
              </a:rPr>
              <a:t>大盘环境是天时（</a:t>
            </a:r>
            <a:r>
              <a:rPr lang="zh-CN" altLang="en-US" b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latin typeface="方正黑体简体" panose="02000000000000000000" charset="-122"/>
                <a:ea typeface="方正黑体简体" panose="02000000000000000000" charset="-122"/>
              </a:rPr>
              <a:t>以多空趋势线的不同级别变化参考指数的走势</a:t>
            </a:r>
            <a:r>
              <a:rPr lang="zh-CN" altLang="en-US" b="1">
                <a:solidFill>
                  <a:schemeClr val="tx1"/>
                </a:solidFill>
                <a:latin typeface="方正黑体简体" panose="02000000000000000000" charset="-122"/>
                <a:ea typeface="方正黑体简体" panose="02000000000000000000" charset="-122"/>
              </a:rPr>
              <a:t>），板块顺势，个股关注强扭转</a:t>
            </a:r>
            <a:endParaRPr lang="zh-CN" altLang="en-US" b="1">
              <a:solidFill>
                <a:schemeClr val="tx1"/>
              </a:solidFill>
              <a:latin typeface="方正黑体简体" panose="02000000000000000000" charset="-122"/>
              <a:ea typeface="方正黑体简体" panose="02000000000000000000" charset="-122"/>
            </a:endParaRPr>
          </a:p>
          <a:p>
            <a:endParaRPr lang="zh-CN" altLang="en-US" b="1">
              <a:solidFill>
                <a:srgbClr val="C00000"/>
              </a:solidFill>
              <a:latin typeface="方正黑体简体" panose="02000000000000000000" charset="-122"/>
              <a:ea typeface="方正黑体简体" panose="02000000000000000000" charset="-122"/>
            </a:endParaRPr>
          </a:p>
          <a:p>
            <a:endParaRPr lang="zh-CN" altLang="en-US" b="1">
              <a:solidFill>
                <a:srgbClr val="C00000"/>
              </a:solidFill>
              <a:latin typeface="方正黑体简体" panose="02000000000000000000" charset="-122"/>
              <a:ea typeface="方正黑体简体" panose="02000000000000000000" charset="-122"/>
            </a:endParaRPr>
          </a:p>
          <a:p>
            <a:r>
              <a:rPr lang="zh-CN" altLang="en-US" b="1">
                <a:solidFill>
                  <a:srgbClr val="C00000"/>
                </a:solidFill>
                <a:latin typeface="方正黑体简体" panose="02000000000000000000" charset="-122"/>
                <a:ea typeface="方正黑体简体" panose="02000000000000000000" charset="-122"/>
              </a:rPr>
              <a:t>以史为鉴，知兴替，识多空，顺周期</a:t>
            </a:r>
            <a:r>
              <a:rPr lang="zh-CN" altLang="en-US" b="1">
                <a:solidFill>
                  <a:srgbClr val="C00000"/>
                </a:solidFill>
              </a:rPr>
              <a:t>，</a:t>
            </a:r>
            <a:endParaRPr lang="zh-CN" altLang="en-US" b="1">
              <a:solidFill>
                <a:srgbClr val="C00000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742315"/>
            <a:ext cx="11892915" cy="545147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734060"/>
            <a:ext cx="11913870" cy="5461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734060"/>
            <a:ext cx="11932920" cy="546989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04402_7*i*1"/>
  <p:tag name="KSO_WM_TEMPLATE_CATEGORY" val="custom"/>
  <p:tag name="KSO_WM_TEMPLATE_INDEX" val="20204402"/>
  <p:tag name="KSO_WM_UNIT_LAYERLEVEL" val="1"/>
  <p:tag name="KSO_WM_TAG_VERSION" val="1.0"/>
  <p:tag name="KSO_WM_BEAUTIFY_FLAG" val=""/>
  <p:tag name="KSO_WM_UNIT_BLOCK" val="0"/>
  <p:tag name="KSO_WM_UNIT_SM_LIMIT_TYPE" val="0"/>
  <p:tag name="KSO_WM_UNIT_DEC_AREA_ID" val="6efd75922b944797a8c6069bd9476f96"/>
  <p:tag name="KSO_WM_UNIT_DECORATE_INFO" val="{&quot;DecorateInfoH&quot;:{&quot;IsAbs&quot;:true},&quot;DecorateInfoW&quot;:{&quot;IsAbs&quot;:true},&quot;DecorateInfoX&quot;:{&quot;IsAbs&quot;:true,&quot;Pos&quot;:2},&quot;DecorateInfoY&quot;:{&quot;IsAbs&quot;:true,&quot;Pos&quot;:0},&quot;ReferentInfo&quot;:{&quot;Id&quot;:&quot;73a037ddd88b43ceb376f094c20f95fa&quot;,&quot;X&quot;:{&quot;Pos&quot;:2},&quot;Y&quot;:{&quot;Pos&quot;:2}},&quot;whChangeMode&quot;:0}"/>
  <p:tag name="KSO_WM_CHIP_GROUPID" val="5f2a4d1d1f3c142e57c6bacd"/>
  <p:tag name="KSO_WM_CHIP_XID" val="5f2a4d1d1f3c142e57c6bace"/>
  <p:tag name="KSO_WM_CHIP_FILLAREA_FILL_RULE" val="{&quot;fill_align&quot;:&quot;cm&quot;,&quot;fill_mode&quot;:&quot;adaptive&quot;,&quot;sacle_strategy&quot;:&quot;smart&quot;}"/>
  <p:tag name="KSO_WM_ASSEMBLE_CHIP_INDEX" val="06bb2002917143c890613e5d6970abf1"/>
  <p:tag name="KSO_WM_UNIT_FILL_FORE_SCHEMECOLOR_INDEX_BRIGHTNESS" val="0.25"/>
  <p:tag name="KSO_WM_UNIT_FILL_FORE_SCHEMECOLOR_INDEX" val="13"/>
  <p:tag name="KSO_WM_UNIT_FILL_TYPE" val="1"/>
  <p:tag name="KSO_WM_UNIT_LINE_FORE_SCHEMECOLOR_INDEX_BRIGHTNESS" val="0.25"/>
  <p:tag name="KSO_WM_UNIT_LINE_FORE_SCHEMECOLOR_INDEX" val="13"/>
  <p:tag name="KSO_WM_UNIT_LINE_FILL_TYPE" val="2"/>
  <p:tag name="KSO_WM_UNIT_TEXT_FILL_FORE_SCHEMECOLOR_INDEX_BRIGHTNESS" val="0"/>
  <p:tag name="KSO_WM_UNIT_TEXT_FILL_FORE_SCHEMECOLOR_INDEX" val="2"/>
  <p:tag name="KSO_WM_UNIT_TEXT_FILL_TYPE" val="1"/>
  <p:tag name="KSO_WM_UNIT_VALUE" val="4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04402_7*i*2"/>
  <p:tag name="KSO_WM_TEMPLATE_CATEGORY" val="custom"/>
  <p:tag name="KSO_WM_TEMPLATE_INDEX" val="20204402"/>
  <p:tag name="KSO_WM_UNIT_LAYERLEVEL" val="1"/>
  <p:tag name="KSO_WM_TAG_VERSION" val="1.0"/>
  <p:tag name="KSO_WM_BEAUTIFY_FLAG" val=""/>
  <p:tag name="KSO_WM_UNIT_BLOCK" val="0"/>
  <p:tag name="KSO_WM_UNIT_SM_LIMIT_TYPE" val="0"/>
  <p:tag name="KSO_WM_UNIT_DEC_AREA_ID" val="e080112864024143bbebad68e031736a"/>
  <p:tag name="KSO_WM_UNIT_DECORATE_INFO" val="{&quot;DecorateInfoH&quot;:{&quot;IsAbs&quot;:true},&quot;DecorateInfoW&quot;:{&quot;IsAbs&quot;:true},&quot;DecorateInfoX&quot;:{&quot;IsAbs&quot;:true,&quot;Pos&quot;:0},&quot;DecorateInfoY&quot;:{&quot;IsAbs&quot;:true,&quot;Pos&quot;:2},&quot;ReferentInfo&quot;:{&quot;Id&quot;:&quot;73a037ddd88b43ceb376f094c20f95fa&quot;,&quot;X&quot;:{&quot;Pos&quot;:0},&quot;Y&quot;:{&quot;Pos&quot;:0}},&quot;whChangeMode&quot;:0}"/>
  <p:tag name="KSO_WM_CHIP_GROUPID" val="5f2a4d1d1f3c142e57c6bacd"/>
  <p:tag name="KSO_WM_CHIP_XID" val="5f2a4d1d1f3c142e57c6bace"/>
  <p:tag name="KSO_WM_CHIP_FILLAREA_FILL_RULE" val="{&quot;fill_align&quot;:&quot;cm&quot;,&quot;fill_mode&quot;:&quot;adaptive&quot;,&quot;sacle_strategy&quot;:&quot;smart&quot;}"/>
  <p:tag name="KSO_WM_ASSEMBLE_CHIP_INDEX" val="06bb2002917143c890613e5d6970abf1"/>
  <p:tag name="KSO_WM_UNIT_FILL_FORE_SCHEMECOLOR_INDEX_BRIGHTNESS" val="0.25"/>
  <p:tag name="KSO_WM_UNIT_FILL_FORE_SCHEMECOLOR_INDEX" val="13"/>
  <p:tag name="KSO_WM_UNIT_FILL_TYPE" val="1"/>
  <p:tag name="KSO_WM_UNIT_LINE_FORE_SCHEMECOLOR_INDEX_BRIGHTNESS" val="0.25"/>
  <p:tag name="KSO_WM_UNIT_LINE_FORE_SCHEMECOLOR_INDEX" val="13"/>
  <p:tag name="KSO_WM_UNIT_LINE_FILL_TYPE" val="2"/>
  <p:tag name="KSO_WM_UNIT_TEXT_FILL_FORE_SCHEMECOLOR_INDEX_BRIGHTNESS" val="0"/>
  <p:tag name="KSO_WM_UNIT_TEXT_FILL_FORE_SCHEMECOLOR_INDEX" val="2"/>
  <p:tag name="KSO_WM_UNIT_TEXT_FILL_TYPE" val="1"/>
  <p:tag name="KSO_WM_UNIT_VALUE" val="4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04402_7*i*1"/>
  <p:tag name="KSO_WM_TEMPLATE_CATEGORY" val="custom"/>
  <p:tag name="KSO_WM_TEMPLATE_INDEX" val="20204402"/>
  <p:tag name="KSO_WM_UNIT_LAYERLEVEL" val="1"/>
  <p:tag name="KSO_WM_TAG_VERSION" val="1.0"/>
  <p:tag name="KSO_WM_BEAUTIFY_FLAG" val=""/>
  <p:tag name="KSO_WM_UNIT_BLOCK" val="0"/>
  <p:tag name="KSO_WM_UNIT_SM_LIMIT_TYPE" val="0"/>
  <p:tag name="KSO_WM_UNIT_DEC_AREA_ID" val="6efd75922b944797a8c6069bd9476f96"/>
  <p:tag name="KSO_WM_UNIT_DECORATE_INFO" val="{&quot;DecorateInfoH&quot;:{&quot;IsAbs&quot;:true},&quot;DecorateInfoW&quot;:{&quot;IsAbs&quot;:true},&quot;DecorateInfoX&quot;:{&quot;IsAbs&quot;:true,&quot;Pos&quot;:2},&quot;DecorateInfoY&quot;:{&quot;IsAbs&quot;:true,&quot;Pos&quot;:0},&quot;ReferentInfo&quot;:{&quot;Id&quot;:&quot;73a037ddd88b43ceb376f094c20f95fa&quot;,&quot;X&quot;:{&quot;Pos&quot;:2},&quot;Y&quot;:{&quot;Pos&quot;:2}},&quot;whChangeMode&quot;:0}"/>
  <p:tag name="KSO_WM_CHIP_GROUPID" val="5f2a4d1d1f3c142e57c6bacd"/>
  <p:tag name="KSO_WM_CHIP_XID" val="5f2a4d1d1f3c142e57c6bace"/>
  <p:tag name="KSO_WM_CHIP_FILLAREA_FILL_RULE" val="{&quot;fill_align&quot;:&quot;cm&quot;,&quot;fill_mode&quot;:&quot;adaptive&quot;,&quot;sacle_strategy&quot;:&quot;smart&quot;}"/>
  <p:tag name="KSO_WM_ASSEMBLE_CHIP_INDEX" val="06bb2002917143c890613e5d6970abf1"/>
  <p:tag name="KSO_WM_UNIT_FILL_FORE_SCHEMECOLOR_INDEX_BRIGHTNESS" val="0.25"/>
  <p:tag name="KSO_WM_UNIT_FILL_FORE_SCHEMECOLOR_INDEX" val="13"/>
  <p:tag name="KSO_WM_UNIT_FILL_TYPE" val="1"/>
  <p:tag name="KSO_WM_UNIT_LINE_FORE_SCHEMECOLOR_INDEX_BRIGHTNESS" val="0.25"/>
  <p:tag name="KSO_WM_UNIT_LINE_FORE_SCHEMECOLOR_INDEX" val="13"/>
  <p:tag name="KSO_WM_UNIT_LINE_FILL_TYPE" val="2"/>
  <p:tag name="KSO_WM_UNIT_TEXT_FILL_FORE_SCHEMECOLOR_INDEX_BRIGHTNESS" val="0"/>
  <p:tag name="KSO_WM_UNIT_TEXT_FILL_FORE_SCHEMECOLOR_INDEX" val="2"/>
  <p:tag name="KSO_WM_UNIT_TEXT_FILL_TYPE" val="1"/>
  <p:tag name="KSO_WM_UNIT_VALUE" val="4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04402_7*i*2"/>
  <p:tag name="KSO_WM_TEMPLATE_CATEGORY" val="custom"/>
  <p:tag name="KSO_WM_TEMPLATE_INDEX" val="20204402"/>
  <p:tag name="KSO_WM_UNIT_LAYERLEVEL" val="1"/>
  <p:tag name="KSO_WM_TAG_VERSION" val="1.0"/>
  <p:tag name="KSO_WM_BEAUTIFY_FLAG" val=""/>
  <p:tag name="KSO_WM_UNIT_BLOCK" val="0"/>
  <p:tag name="KSO_WM_UNIT_SM_LIMIT_TYPE" val="0"/>
  <p:tag name="KSO_WM_UNIT_DEC_AREA_ID" val="e080112864024143bbebad68e031736a"/>
  <p:tag name="KSO_WM_UNIT_DECORATE_INFO" val="{&quot;DecorateInfoH&quot;:{&quot;IsAbs&quot;:true},&quot;DecorateInfoW&quot;:{&quot;IsAbs&quot;:true},&quot;DecorateInfoX&quot;:{&quot;IsAbs&quot;:true,&quot;Pos&quot;:0},&quot;DecorateInfoY&quot;:{&quot;IsAbs&quot;:true,&quot;Pos&quot;:2},&quot;ReferentInfo&quot;:{&quot;Id&quot;:&quot;73a037ddd88b43ceb376f094c20f95fa&quot;,&quot;X&quot;:{&quot;Pos&quot;:0},&quot;Y&quot;:{&quot;Pos&quot;:0}},&quot;whChangeMode&quot;:0}"/>
  <p:tag name="KSO_WM_CHIP_GROUPID" val="5f2a4d1d1f3c142e57c6bacd"/>
  <p:tag name="KSO_WM_CHIP_XID" val="5f2a4d1d1f3c142e57c6bace"/>
  <p:tag name="KSO_WM_CHIP_FILLAREA_FILL_RULE" val="{&quot;fill_align&quot;:&quot;cm&quot;,&quot;fill_mode&quot;:&quot;adaptive&quot;,&quot;sacle_strategy&quot;:&quot;smart&quot;}"/>
  <p:tag name="KSO_WM_ASSEMBLE_CHIP_INDEX" val="06bb2002917143c890613e5d6970abf1"/>
  <p:tag name="KSO_WM_UNIT_FILL_FORE_SCHEMECOLOR_INDEX_BRIGHTNESS" val="0.25"/>
  <p:tag name="KSO_WM_UNIT_FILL_FORE_SCHEMECOLOR_INDEX" val="13"/>
  <p:tag name="KSO_WM_UNIT_FILL_TYPE" val="1"/>
  <p:tag name="KSO_WM_UNIT_LINE_FORE_SCHEMECOLOR_INDEX_BRIGHTNESS" val="0.25"/>
  <p:tag name="KSO_WM_UNIT_LINE_FORE_SCHEMECOLOR_INDEX" val="13"/>
  <p:tag name="KSO_WM_UNIT_LINE_FILL_TYPE" val="2"/>
  <p:tag name="KSO_WM_UNIT_TEXT_FILL_FORE_SCHEMECOLOR_INDEX_BRIGHTNESS" val="0"/>
  <p:tag name="KSO_WM_UNIT_TEXT_FILL_FORE_SCHEMECOLOR_INDEX" val="2"/>
  <p:tag name="KSO_WM_UNIT_TEXT_FILL_TYPE" val="1"/>
  <p:tag name="KSO_WM_UNIT_VALUE" val="4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04402_7*i*1"/>
  <p:tag name="KSO_WM_TEMPLATE_CATEGORY" val="custom"/>
  <p:tag name="KSO_WM_TEMPLATE_INDEX" val="20204402"/>
  <p:tag name="KSO_WM_UNIT_LAYERLEVEL" val="1"/>
  <p:tag name="KSO_WM_TAG_VERSION" val="1.0"/>
  <p:tag name="KSO_WM_BEAUTIFY_FLAG" val=""/>
  <p:tag name="KSO_WM_UNIT_BLOCK" val="0"/>
  <p:tag name="KSO_WM_UNIT_SM_LIMIT_TYPE" val="0"/>
  <p:tag name="KSO_WM_UNIT_DEC_AREA_ID" val="6efd75922b944797a8c6069bd9476f96"/>
  <p:tag name="KSO_WM_UNIT_DECORATE_INFO" val="{&quot;DecorateInfoH&quot;:{&quot;IsAbs&quot;:true},&quot;DecorateInfoW&quot;:{&quot;IsAbs&quot;:true},&quot;DecorateInfoX&quot;:{&quot;IsAbs&quot;:true,&quot;Pos&quot;:2},&quot;DecorateInfoY&quot;:{&quot;IsAbs&quot;:true,&quot;Pos&quot;:0},&quot;ReferentInfo&quot;:{&quot;Id&quot;:&quot;73a037ddd88b43ceb376f094c20f95fa&quot;,&quot;X&quot;:{&quot;Pos&quot;:2},&quot;Y&quot;:{&quot;Pos&quot;:2}},&quot;whChangeMode&quot;:0}"/>
  <p:tag name="KSO_WM_CHIP_GROUPID" val="5f2a4d1d1f3c142e57c6bacd"/>
  <p:tag name="KSO_WM_CHIP_XID" val="5f2a4d1d1f3c142e57c6bace"/>
  <p:tag name="KSO_WM_CHIP_FILLAREA_FILL_RULE" val="{&quot;fill_align&quot;:&quot;cm&quot;,&quot;fill_mode&quot;:&quot;adaptive&quot;,&quot;sacle_strategy&quot;:&quot;smart&quot;}"/>
  <p:tag name="KSO_WM_ASSEMBLE_CHIP_INDEX" val="06bb2002917143c890613e5d6970abf1"/>
  <p:tag name="KSO_WM_UNIT_FILL_FORE_SCHEMECOLOR_INDEX_BRIGHTNESS" val="0.25"/>
  <p:tag name="KSO_WM_UNIT_FILL_FORE_SCHEMECOLOR_INDEX" val="13"/>
  <p:tag name="KSO_WM_UNIT_FILL_TYPE" val="1"/>
  <p:tag name="KSO_WM_UNIT_LINE_FORE_SCHEMECOLOR_INDEX_BRIGHTNESS" val="0.25"/>
  <p:tag name="KSO_WM_UNIT_LINE_FORE_SCHEMECOLOR_INDEX" val="13"/>
  <p:tag name="KSO_WM_UNIT_LINE_FILL_TYPE" val="2"/>
  <p:tag name="KSO_WM_UNIT_TEXT_FILL_FORE_SCHEMECOLOR_INDEX_BRIGHTNESS" val="0"/>
  <p:tag name="KSO_WM_UNIT_TEXT_FILL_FORE_SCHEMECOLOR_INDEX" val="2"/>
  <p:tag name="KSO_WM_UNIT_TEXT_FILL_TYPE" val="1"/>
  <p:tag name="KSO_WM_UNIT_VALUE" val="4"/>
</p:tagLst>
</file>

<file path=ppt/tags/tag1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04402_7*i*2"/>
  <p:tag name="KSO_WM_TEMPLATE_CATEGORY" val="custom"/>
  <p:tag name="KSO_WM_TEMPLATE_INDEX" val="20204402"/>
  <p:tag name="KSO_WM_UNIT_LAYERLEVEL" val="1"/>
  <p:tag name="KSO_WM_TAG_VERSION" val="1.0"/>
  <p:tag name="KSO_WM_BEAUTIFY_FLAG" val=""/>
  <p:tag name="KSO_WM_UNIT_BLOCK" val="0"/>
  <p:tag name="KSO_WM_UNIT_SM_LIMIT_TYPE" val="0"/>
  <p:tag name="KSO_WM_UNIT_DEC_AREA_ID" val="e080112864024143bbebad68e031736a"/>
  <p:tag name="KSO_WM_UNIT_DECORATE_INFO" val="{&quot;DecorateInfoH&quot;:{&quot;IsAbs&quot;:true},&quot;DecorateInfoW&quot;:{&quot;IsAbs&quot;:true},&quot;DecorateInfoX&quot;:{&quot;IsAbs&quot;:true,&quot;Pos&quot;:0},&quot;DecorateInfoY&quot;:{&quot;IsAbs&quot;:true,&quot;Pos&quot;:2},&quot;ReferentInfo&quot;:{&quot;Id&quot;:&quot;73a037ddd88b43ceb376f094c20f95fa&quot;,&quot;X&quot;:{&quot;Pos&quot;:0},&quot;Y&quot;:{&quot;Pos&quot;:0}},&quot;whChangeMode&quot;:0}"/>
  <p:tag name="KSO_WM_CHIP_GROUPID" val="5f2a4d1d1f3c142e57c6bacd"/>
  <p:tag name="KSO_WM_CHIP_XID" val="5f2a4d1d1f3c142e57c6bace"/>
  <p:tag name="KSO_WM_CHIP_FILLAREA_FILL_RULE" val="{&quot;fill_align&quot;:&quot;cm&quot;,&quot;fill_mode&quot;:&quot;adaptive&quot;,&quot;sacle_strategy&quot;:&quot;smart&quot;}"/>
  <p:tag name="KSO_WM_ASSEMBLE_CHIP_INDEX" val="06bb2002917143c890613e5d6970abf1"/>
  <p:tag name="KSO_WM_UNIT_FILL_FORE_SCHEMECOLOR_INDEX_BRIGHTNESS" val="0.25"/>
  <p:tag name="KSO_WM_UNIT_FILL_FORE_SCHEMECOLOR_INDEX" val="13"/>
  <p:tag name="KSO_WM_UNIT_FILL_TYPE" val="1"/>
  <p:tag name="KSO_WM_UNIT_LINE_FORE_SCHEMECOLOR_INDEX_BRIGHTNESS" val="0.25"/>
  <p:tag name="KSO_WM_UNIT_LINE_FORE_SCHEMECOLOR_INDEX" val="13"/>
  <p:tag name="KSO_WM_UNIT_LINE_FILL_TYPE" val="2"/>
  <p:tag name="KSO_WM_UNIT_TEXT_FILL_FORE_SCHEMECOLOR_INDEX_BRIGHTNESS" val="0"/>
  <p:tag name="KSO_WM_UNIT_TEXT_FILL_FORE_SCHEMECOLOR_INDEX" val="2"/>
  <p:tag name="KSO_WM_UNIT_TEXT_FILL_TYPE" val="1"/>
  <p:tag name="KSO_WM_UNIT_VALUE" val="4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04402_7*i*1"/>
  <p:tag name="KSO_WM_TEMPLATE_CATEGORY" val="custom"/>
  <p:tag name="KSO_WM_TEMPLATE_INDEX" val="20204402"/>
  <p:tag name="KSO_WM_UNIT_LAYERLEVEL" val="1"/>
  <p:tag name="KSO_WM_TAG_VERSION" val="1.0"/>
  <p:tag name="KSO_WM_BEAUTIFY_FLAG" val=""/>
  <p:tag name="KSO_WM_UNIT_BLOCK" val="0"/>
  <p:tag name="KSO_WM_UNIT_SM_LIMIT_TYPE" val="0"/>
  <p:tag name="KSO_WM_UNIT_DEC_AREA_ID" val="6efd75922b944797a8c6069bd9476f96"/>
  <p:tag name="KSO_WM_UNIT_DECORATE_INFO" val="{&quot;DecorateInfoH&quot;:{&quot;IsAbs&quot;:true},&quot;DecorateInfoW&quot;:{&quot;IsAbs&quot;:true},&quot;DecorateInfoX&quot;:{&quot;IsAbs&quot;:true,&quot;Pos&quot;:2},&quot;DecorateInfoY&quot;:{&quot;IsAbs&quot;:true,&quot;Pos&quot;:0},&quot;ReferentInfo&quot;:{&quot;Id&quot;:&quot;73a037ddd88b43ceb376f094c20f95fa&quot;,&quot;X&quot;:{&quot;Pos&quot;:2},&quot;Y&quot;:{&quot;Pos&quot;:2}},&quot;whChangeMode&quot;:0}"/>
  <p:tag name="KSO_WM_CHIP_GROUPID" val="5f2a4d1d1f3c142e57c6bacd"/>
  <p:tag name="KSO_WM_CHIP_XID" val="5f2a4d1d1f3c142e57c6bace"/>
  <p:tag name="KSO_WM_CHIP_FILLAREA_FILL_RULE" val="{&quot;fill_align&quot;:&quot;cm&quot;,&quot;fill_mode&quot;:&quot;adaptive&quot;,&quot;sacle_strategy&quot;:&quot;smart&quot;}"/>
  <p:tag name="KSO_WM_ASSEMBLE_CHIP_INDEX" val="06bb2002917143c890613e5d6970abf1"/>
  <p:tag name="KSO_WM_UNIT_FILL_FORE_SCHEMECOLOR_INDEX_BRIGHTNESS" val="0.25"/>
  <p:tag name="KSO_WM_UNIT_FILL_FORE_SCHEMECOLOR_INDEX" val="13"/>
  <p:tag name="KSO_WM_UNIT_FILL_TYPE" val="1"/>
  <p:tag name="KSO_WM_UNIT_LINE_FORE_SCHEMECOLOR_INDEX_BRIGHTNESS" val="0.25"/>
  <p:tag name="KSO_WM_UNIT_LINE_FORE_SCHEMECOLOR_INDEX" val="13"/>
  <p:tag name="KSO_WM_UNIT_LINE_FILL_TYPE" val="2"/>
  <p:tag name="KSO_WM_UNIT_TEXT_FILL_FORE_SCHEMECOLOR_INDEX_BRIGHTNESS" val="0"/>
  <p:tag name="KSO_WM_UNIT_TEXT_FILL_FORE_SCHEMECOLOR_INDEX" val="2"/>
  <p:tag name="KSO_WM_UNIT_TEXT_FILL_TYPE" val="1"/>
  <p:tag name="KSO_WM_UNIT_VALUE" val="4"/>
</p:tagLst>
</file>

<file path=ppt/tags/tag25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PP_MARK_KEY" val="3420c857-2dba-43f8-9f24-4fe87479c3ec"/>
  <p:tag name="COMMONDATA" val="eyJoZGlkIjoiOWMwMjhhMGZkMTlmYjMyNGZlNDNiNTYxNzUzNzllNWQifQ=="/>
</p:tagLst>
</file>

<file path=ppt/tags/tag3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04402_7*i*2"/>
  <p:tag name="KSO_WM_TEMPLATE_CATEGORY" val="custom"/>
  <p:tag name="KSO_WM_TEMPLATE_INDEX" val="20204402"/>
  <p:tag name="KSO_WM_UNIT_LAYERLEVEL" val="1"/>
  <p:tag name="KSO_WM_TAG_VERSION" val="1.0"/>
  <p:tag name="KSO_WM_BEAUTIFY_FLAG" val=""/>
  <p:tag name="KSO_WM_UNIT_BLOCK" val="0"/>
  <p:tag name="KSO_WM_UNIT_SM_LIMIT_TYPE" val="0"/>
  <p:tag name="KSO_WM_UNIT_DEC_AREA_ID" val="e080112864024143bbebad68e031736a"/>
  <p:tag name="KSO_WM_UNIT_DECORATE_INFO" val="{&quot;DecorateInfoH&quot;:{&quot;IsAbs&quot;:true},&quot;DecorateInfoW&quot;:{&quot;IsAbs&quot;:true},&quot;DecorateInfoX&quot;:{&quot;IsAbs&quot;:true,&quot;Pos&quot;:0},&quot;DecorateInfoY&quot;:{&quot;IsAbs&quot;:true,&quot;Pos&quot;:2},&quot;ReferentInfo&quot;:{&quot;Id&quot;:&quot;73a037ddd88b43ceb376f094c20f95fa&quot;,&quot;X&quot;:{&quot;Pos&quot;:0},&quot;Y&quot;:{&quot;Pos&quot;:0}},&quot;whChangeMode&quot;:0}"/>
  <p:tag name="KSO_WM_CHIP_GROUPID" val="5f2a4d1d1f3c142e57c6bacd"/>
  <p:tag name="KSO_WM_CHIP_XID" val="5f2a4d1d1f3c142e57c6bace"/>
  <p:tag name="KSO_WM_CHIP_FILLAREA_FILL_RULE" val="{&quot;fill_align&quot;:&quot;cm&quot;,&quot;fill_mode&quot;:&quot;adaptive&quot;,&quot;sacle_strategy&quot;:&quot;smart&quot;}"/>
  <p:tag name="KSO_WM_ASSEMBLE_CHIP_INDEX" val="06bb2002917143c890613e5d6970abf1"/>
  <p:tag name="KSO_WM_UNIT_FILL_FORE_SCHEMECOLOR_INDEX_BRIGHTNESS" val="0.25"/>
  <p:tag name="KSO_WM_UNIT_FILL_FORE_SCHEMECOLOR_INDEX" val="13"/>
  <p:tag name="KSO_WM_UNIT_FILL_TYPE" val="1"/>
  <p:tag name="KSO_WM_UNIT_LINE_FORE_SCHEMECOLOR_INDEX_BRIGHTNESS" val="0.25"/>
  <p:tag name="KSO_WM_UNIT_LINE_FORE_SCHEMECOLOR_INDEX" val="13"/>
  <p:tag name="KSO_WM_UNIT_LINE_FILL_TYPE" val="2"/>
  <p:tag name="KSO_WM_UNIT_TEXT_FILL_FORE_SCHEMECOLOR_INDEX_BRIGHTNESS" val="0"/>
  <p:tag name="KSO_WM_UNIT_TEXT_FILL_FORE_SCHEMECOLOR_INDEX" val="2"/>
  <p:tag name="KSO_WM_UNIT_TEXT_FILL_TYPE" val="1"/>
  <p:tag name="KSO_WM_UNIT_VALUE" val="4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04402_7*i*1"/>
  <p:tag name="KSO_WM_TEMPLATE_CATEGORY" val="custom"/>
  <p:tag name="KSO_WM_TEMPLATE_INDEX" val="20204402"/>
  <p:tag name="KSO_WM_UNIT_LAYERLEVEL" val="1"/>
  <p:tag name="KSO_WM_TAG_VERSION" val="1.0"/>
  <p:tag name="KSO_WM_BEAUTIFY_FLAG" val=""/>
  <p:tag name="KSO_WM_UNIT_BLOCK" val="0"/>
  <p:tag name="KSO_WM_UNIT_SM_LIMIT_TYPE" val="0"/>
  <p:tag name="KSO_WM_UNIT_DEC_AREA_ID" val="6efd75922b944797a8c6069bd9476f96"/>
  <p:tag name="KSO_WM_UNIT_DECORATE_INFO" val="{&quot;DecorateInfoH&quot;:{&quot;IsAbs&quot;:true},&quot;DecorateInfoW&quot;:{&quot;IsAbs&quot;:true},&quot;DecorateInfoX&quot;:{&quot;IsAbs&quot;:true,&quot;Pos&quot;:2},&quot;DecorateInfoY&quot;:{&quot;IsAbs&quot;:true,&quot;Pos&quot;:0},&quot;ReferentInfo&quot;:{&quot;Id&quot;:&quot;73a037ddd88b43ceb376f094c20f95fa&quot;,&quot;X&quot;:{&quot;Pos&quot;:2},&quot;Y&quot;:{&quot;Pos&quot;:2}},&quot;whChangeMode&quot;:0}"/>
  <p:tag name="KSO_WM_CHIP_GROUPID" val="5f2a4d1d1f3c142e57c6bacd"/>
  <p:tag name="KSO_WM_CHIP_XID" val="5f2a4d1d1f3c142e57c6bace"/>
  <p:tag name="KSO_WM_CHIP_FILLAREA_FILL_RULE" val="{&quot;fill_align&quot;:&quot;cm&quot;,&quot;fill_mode&quot;:&quot;adaptive&quot;,&quot;sacle_strategy&quot;:&quot;smart&quot;}"/>
  <p:tag name="KSO_WM_ASSEMBLE_CHIP_INDEX" val="06bb2002917143c890613e5d6970abf1"/>
  <p:tag name="KSO_WM_UNIT_FILL_FORE_SCHEMECOLOR_INDEX_BRIGHTNESS" val="0.25"/>
  <p:tag name="KSO_WM_UNIT_FILL_FORE_SCHEMECOLOR_INDEX" val="13"/>
  <p:tag name="KSO_WM_UNIT_FILL_TYPE" val="1"/>
  <p:tag name="KSO_WM_UNIT_LINE_FORE_SCHEMECOLOR_INDEX_BRIGHTNESS" val="0.25"/>
  <p:tag name="KSO_WM_UNIT_LINE_FORE_SCHEMECOLOR_INDEX" val="13"/>
  <p:tag name="KSO_WM_UNIT_LINE_FILL_TYPE" val="2"/>
  <p:tag name="KSO_WM_UNIT_TEXT_FILL_FORE_SCHEMECOLOR_INDEX_BRIGHTNESS" val="0"/>
  <p:tag name="KSO_WM_UNIT_TEXT_FILL_FORE_SCHEMECOLOR_INDEX" val="2"/>
  <p:tag name="KSO_WM_UNIT_TEXT_FILL_TYPE" val="1"/>
  <p:tag name="KSO_WM_UNIT_VALUE" val="4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04402_7*i*2"/>
  <p:tag name="KSO_WM_TEMPLATE_CATEGORY" val="custom"/>
  <p:tag name="KSO_WM_TEMPLATE_INDEX" val="20204402"/>
  <p:tag name="KSO_WM_UNIT_LAYERLEVEL" val="1"/>
  <p:tag name="KSO_WM_TAG_VERSION" val="1.0"/>
  <p:tag name="KSO_WM_BEAUTIFY_FLAG" val=""/>
  <p:tag name="KSO_WM_UNIT_BLOCK" val="0"/>
  <p:tag name="KSO_WM_UNIT_SM_LIMIT_TYPE" val="0"/>
  <p:tag name="KSO_WM_UNIT_DEC_AREA_ID" val="e080112864024143bbebad68e031736a"/>
  <p:tag name="KSO_WM_UNIT_DECORATE_INFO" val="{&quot;DecorateInfoH&quot;:{&quot;IsAbs&quot;:true},&quot;DecorateInfoW&quot;:{&quot;IsAbs&quot;:true},&quot;DecorateInfoX&quot;:{&quot;IsAbs&quot;:true,&quot;Pos&quot;:0},&quot;DecorateInfoY&quot;:{&quot;IsAbs&quot;:true,&quot;Pos&quot;:2},&quot;ReferentInfo&quot;:{&quot;Id&quot;:&quot;73a037ddd88b43ceb376f094c20f95fa&quot;,&quot;X&quot;:{&quot;Pos&quot;:0},&quot;Y&quot;:{&quot;Pos&quot;:0}},&quot;whChangeMode&quot;:0}"/>
  <p:tag name="KSO_WM_CHIP_GROUPID" val="5f2a4d1d1f3c142e57c6bacd"/>
  <p:tag name="KSO_WM_CHIP_XID" val="5f2a4d1d1f3c142e57c6bace"/>
  <p:tag name="KSO_WM_CHIP_FILLAREA_FILL_RULE" val="{&quot;fill_align&quot;:&quot;cm&quot;,&quot;fill_mode&quot;:&quot;adaptive&quot;,&quot;sacle_strategy&quot;:&quot;smart&quot;}"/>
  <p:tag name="KSO_WM_ASSEMBLE_CHIP_INDEX" val="06bb2002917143c890613e5d6970abf1"/>
  <p:tag name="KSO_WM_UNIT_FILL_FORE_SCHEMECOLOR_INDEX_BRIGHTNESS" val="0.25"/>
  <p:tag name="KSO_WM_UNIT_FILL_FORE_SCHEMECOLOR_INDEX" val="13"/>
  <p:tag name="KSO_WM_UNIT_FILL_TYPE" val="1"/>
  <p:tag name="KSO_WM_UNIT_LINE_FORE_SCHEMECOLOR_INDEX_BRIGHTNESS" val="0.25"/>
  <p:tag name="KSO_WM_UNIT_LINE_FORE_SCHEMECOLOR_INDEX" val="13"/>
  <p:tag name="KSO_WM_UNIT_LINE_FILL_TYPE" val="2"/>
  <p:tag name="KSO_WM_UNIT_TEXT_FILL_FORE_SCHEMECOLOR_INDEX_BRIGHTNESS" val="0"/>
  <p:tag name="KSO_WM_UNIT_TEXT_FILL_FORE_SCHEMECOLOR_INDEX" val="2"/>
  <p:tag name="KSO_WM_UNIT_TEXT_FILL_TYPE" val="1"/>
  <p:tag name="KSO_WM_UNIT_VALUE" val="4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343</Words>
  <Application>WPS 演示</Application>
  <PresentationFormat>宽屏</PresentationFormat>
  <Paragraphs>38</Paragraphs>
  <Slides>29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37" baseType="lpstr">
      <vt:lpstr>Arial</vt:lpstr>
      <vt:lpstr>宋体</vt:lpstr>
      <vt:lpstr>Wingdings</vt:lpstr>
      <vt:lpstr>方正黑体简体</vt:lpstr>
      <vt:lpstr>微软雅黑</vt:lpstr>
      <vt:lpstr>Calibri</vt:lpstr>
      <vt:lpstr>Arial Unicode MS</vt:lpstr>
      <vt:lpstr>Office 主题</vt:lpstr>
      <vt:lpstr>主升系列课程 </vt:lpstr>
      <vt:lpstr>PowerPoint 演示文稿</vt:lpstr>
      <vt:lpstr>行情的顺境与逆境-小资金经历一轮完整的顺逆（顺势择强）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狂草</cp:lastModifiedBy>
  <cp:revision>152</cp:revision>
  <dcterms:created xsi:type="dcterms:W3CDTF">2021-07-12T09:18:00Z</dcterms:created>
  <dcterms:modified xsi:type="dcterms:W3CDTF">2024-09-09T11:09:17Z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B2E1B6789503453DA80D6D17B2BEE3C2_13</vt:lpwstr>
  </property>
  <property fmtid="{D5CDD505-2E9C-101B-9397-08002B2CF9AE}" pid="3" name="KSOProductBuildVer">
    <vt:lpwstr>2052-12.1.0.17827</vt:lpwstr>
  </property>
</Properties>
</file>